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4"/>
  </p:notesMasterIdLst>
  <p:sldIdLst>
    <p:sldId id="268" r:id="rId2"/>
    <p:sldId id="256" r:id="rId3"/>
    <p:sldId id="261" r:id="rId4"/>
    <p:sldId id="257" r:id="rId5"/>
    <p:sldId id="258" r:id="rId6"/>
    <p:sldId id="259" r:id="rId7"/>
    <p:sldId id="260" r:id="rId8"/>
    <p:sldId id="262" r:id="rId9"/>
    <p:sldId id="263" r:id="rId10"/>
    <p:sldId id="265" r:id="rId11"/>
    <p:sldId id="266" r:id="rId12"/>
    <p:sldId id="269" r:id="rId13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2F2F2"/>
    <a:srgbClr val="001848"/>
    <a:srgbClr val="3997AD"/>
    <a:srgbClr val="007D7A"/>
    <a:srgbClr val="00FFFF"/>
    <a:srgbClr val="215A69"/>
    <a:srgbClr val="2F2FFF"/>
    <a:srgbClr val="4343FF"/>
    <a:srgbClr val="2D2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30A02-EC2A-486A-BA15-BEA837B1A88D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CF923-3BF7-4111-87C8-5B4082B7D2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CA4E-91FD-4012-92F3-B4333F1AB7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CF923-3BF7-4111-87C8-5B4082B7D28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35306777-E6E0-4CCA-8533-1C794A529CC7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037DC3C-FF8B-4A83-A781-02795E609B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D9209-D365-4E5F-B462-BA7A069FD842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78D99-3D60-4DD6-94AA-5FB2A92D11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B1829-6F67-42C9-9046-86B808A37A08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9B7F0-A445-4E63-A027-9BCED3094D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F8B8B-5D04-4D7A-8CC7-2C072E53A68A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E07F-44E5-49C6-AEDD-777AA6A987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AF4A5-1D7E-454C-9294-B95F4D9BEDEE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B4132-B3EC-4366-A8E9-0AD121CEF7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AC79-DE49-492D-A5B2-C3F0A2CFFA91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868B8-DBFD-4974-A56E-CE35A97814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7C46A-F1BD-454F-A34E-44B9B665CF12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E1A36F61-2107-4667-8322-6E53DD742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B322-C6C4-4694-987A-F409C02E8491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80FA1-8469-4B9B-A038-49F9AC35A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BC28-C393-4F7F-8E47-CE01F6263D9E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92C75-0A81-4CC1-B046-5961C5ECB2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F56C0E5-DAEB-4DF6-86A7-DB3A0BF9CA4E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7F0CFD1-D465-4F8F-AA92-DBF15560EA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1462174-0793-42BC-90F3-833D06FF9594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0C393F7C-7FD4-4E76-B640-0054ED439A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C9B70F8-BCC2-4F27-9070-4B00E4124D15}" type="datetimeFigureOut">
              <a:rPr lang="ru-RU"/>
              <a:pPr>
                <a:defRPr/>
              </a:pPr>
              <a:t>29.01.2010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F63595-6663-4532-899D-DB67375630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09" r:id="rId6"/>
    <p:sldLayoutId id="2147483710" r:id="rId7"/>
    <p:sldLayoutId id="2147483718" r:id="rId8"/>
    <p:sldLayoutId id="2147483719" r:id="rId9"/>
    <p:sldLayoutId id="2147483711" r:id="rId10"/>
    <p:sldLayoutId id="2147483712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oznayko.at.ua/photo/16-2-0-0-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text" TargetMode="External"/><Relationship Id="rId4" Type="http://schemas.openxmlformats.org/officeDocument/2006/relationships/hyperlink" Target="http://www.math-on-line.com.forum-tu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85926"/>
            <a:ext cx="89897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Занимательная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математика</a:t>
            </a:r>
            <a:endParaRPr lang="ru-RU" sz="5400" b="1" cap="all" spc="0" dirty="0">
              <a:ln/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pic>
        <p:nvPicPr>
          <p:cNvPr id="9219" name="Picture 3" descr="F:\Алина\owl2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0"/>
            <a:ext cx="1857388" cy="19399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364331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Авторы: Сухова К.Г., Буланкина А.А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.(учащиеся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10 класса)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Руководитель: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Ведунова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Светлана Николаевна 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(учитель математики)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МОУ СОШ №2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пгт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 Серышево Амурская обл.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4" descr="F:\Новая папка\математика\razviv-konkur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572008"/>
            <a:ext cx="2168735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F:\Алина\boy2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1287" y="3929066"/>
            <a:ext cx="1662713" cy="2928934"/>
          </a:xfrm>
          <a:prstGeom prst="flowChartMagneticDisk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Задача №4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4288" y="1189038"/>
            <a:ext cx="8229601" cy="4525962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В классе 38 человек. Из них 16 играют в баскетбол, 17 – в хоккей, 18 – в волейбол. Увлекаются двумя видами спорта - баскетболом и хоккеем – четверо, баскетболом и волейболом – трое, волейболом и хоккеем – пятеро. Трое не увлекаются ни баскетболом, ни волейболом, ни хоккеем.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Сколько ребят увлекается одновременно тремя видами спорта?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Сколько ребят увлекается лишь одним           из этих видов спорта?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429000"/>
            <a:ext cx="1928794" cy="324015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1" name="Рисунок 10" descr="Footbalp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-142900"/>
            <a:ext cx="3214700" cy="2839664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advTm="6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Решение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0" y="1071563"/>
            <a:ext cx="6572250" cy="5500687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Большой круг изображает всех учащихся класса, а три меньших круга Б, Х и В изображают соответственно баскетболистов, хоккеистов и волейболистов. Фигура БХВ обозначает ребят, увлекающихся всеми тремя видами спорта – </a:t>
            </a:r>
            <a:r>
              <a:rPr lang="en-US" sz="2400" b="1" dirty="0" smtClean="0">
                <a:solidFill>
                  <a:schemeClr val="bg1"/>
                </a:solidFill>
                <a:cs typeface="Tahoma" pitchFamily="34" charset="0"/>
              </a:rPr>
              <a:t>z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. Одним баскетболом занимаются 16-(4+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+3)=9-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z,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 хоккеем 8-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, волейболом 10-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z.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 Составляем уравнение: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38=3+(9-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z)+(8-z)+(10-z)+4+3+5+z,                            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откуда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z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=2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cs typeface="Tahoma" pitchFamily="34" charset="0"/>
              </a:rPr>
              <a:t>                                                                                                                         </a:t>
            </a:r>
          </a:p>
        </p:txBody>
      </p:sp>
      <p:sp>
        <p:nvSpPr>
          <p:cNvPr id="27" name="Овал 26"/>
          <p:cNvSpPr/>
          <p:nvPr/>
        </p:nvSpPr>
        <p:spPr>
          <a:xfrm>
            <a:off x="6786563" y="4929188"/>
            <a:ext cx="1643062" cy="1643062"/>
          </a:xfrm>
          <a:prstGeom prst="ellipse">
            <a:avLst/>
          </a:prstGeom>
          <a:noFill/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072188" y="3571875"/>
            <a:ext cx="3071812" cy="3071813"/>
          </a:xfrm>
          <a:prstGeom prst="ellipse">
            <a:avLst/>
          </a:prstGeom>
          <a:noFill/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286625" y="3871913"/>
            <a:ext cx="1628775" cy="1628775"/>
          </a:xfrm>
          <a:prstGeom prst="ellipse">
            <a:avLst/>
          </a:prstGeom>
          <a:noFill/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357938" y="3929063"/>
            <a:ext cx="1571625" cy="1571625"/>
          </a:xfrm>
          <a:prstGeom prst="ellipse">
            <a:avLst/>
          </a:prstGeom>
          <a:noFill/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429500" y="3571875"/>
            <a:ext cx="331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858000" y="3987800"/>
            <a:ext cx="342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Б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8086725" y="3987800"/>
            <a:ext cx="342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Х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7358063" y="5929313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В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643688" y="4487863"/>
            <a:ext cx="576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9-</a:t>
            </a:r>
            <a:r>
              <a:rPr lang="en-US" b="1">
                <a:latin typeface="Tahoma" pitchFamily="34" charset="0"/>
                <a:cs typeface="Tahoma" pitchFamily="34" charset="0"/>
              </a:rPr>
              <a:t>Z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8001000" y="4476750"/>
            <a:ext cx="576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8-Z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429500" y="4357688"/>
            <a:ext cx="331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4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429500" y="4916488"/>
            <a:ext cx="328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Z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072313" y="507206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3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786688" y="507206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5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215188" y="5572125"/>
            <a:ext cx="723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Tahoma" pitchFamily="34" charset="0"/>
                <a:cs typeface="Tahoma" pitchFamily="34" charset="0"/>
              </a:rPr>
              <a:t>10-Z</a:t>
            </a:r>
            <a:endParaRPr lang="ru-RU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3" name="Рисунок 22" descr="мальчик с мячом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14313"/>
            <a:ext cx="20002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71612"/>
            <a:ext cx="882831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П.А.Вакульчик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«Нестандартные  и олимпиадные задачи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В.А.Гусев. А.Н.Орлов. А П. Розенталь  «Внеклассная работа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Бабинская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«Задачи математических олимпиад»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А.В.Фарков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«Готовимся к олимпиадам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И.С.Петраков «Математические кружки»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00042"/>
            <a:ext cx="4071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i="1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Литература:</a:t>
            </a:r>
            <a:endParaRPr lang="ru-RU" sz="4400" b="1" i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357694"/>
            <a:ext cx="49291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http://poznayko.at.ua/photo/16-2-0-0-2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857628"/>
            <a:ext cx="5072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  <a:hlinkClick r:id="rId4"/>
              </a:rPr>
              <a:t>http</a:t>
            </a:r>
            <a:r>
              <a:rPr lang="ru-RU" sz="2000" b="1" dirty="0" smtClean="0">
                <a:solidFill>
                  <a:srgbClr val="000099"/>
                </a:solidFill>
                <a:hlinkClick r:id="rId4"/>
              </a:rPr>
              <a:t>:</a:t>
            </a:r>
            <a:r>
              <a:rPr lang="en-US" sz="2000" b="1" dirty="0" smtClean="0">
                <a:solidFill>
                  <a:srgbClr val="000099"/>
                </a:solidFill>
                <a:hlinkClick r:id="rId4"/>
              </a:rPr>
              <a:t>//</a:t>
            </a:r>
            <a:r>
              <a:rPr lang="en-US" sz="2000" b="1" dirty="0" smtClean="0">
                <a:solidFill>
                  <a:srgbClr val="000099"/>
                </a:solidFill>
                <a:hlinkClick r:id="rId4"/>
              </a:rPr>
              <a:t>www.math-on-line.com.forum-tur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36"/>
            <a:ext cx="5286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hlinkClick r:id="rId5"/>
              </a:rPr>
              <a:t>http://images.yandex.ru/yandsearch?text</a:t>
            </a:r>
            <a:endParaRPr lang="ru-RU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643314"/>
            <a:ext cx="7143800" cy="1285884"/>
          </a:xfrm>
        </p:spPr>
        <p:txBody>
          <a:bodyPr spcFirstLastPara="1" numCol="1">
            <a:prstTxWarp prst="textArchDown">
              <a:avLst>
                <a:gd name="adj" fmla="val 21513994"/>
              </a:avLst>
            </a:prstTxWarp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8000" spc="300" dirty="0" smtClean="0">
                <a:ln w="28575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ahoma" pitchFamily="34" charset="0"/>
                <a:cs typeface="Tahoma" pitchFamily="34" charset="0"/>
              </a:rPr>
              <a:t>Круги Эйлера</a:t>
            </a:r>
            <a:endParaRPr lang="ru-RU" sz="8000" spc="300" dirty="0">
              <a:ln w="28575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Picture 2" descr="D:\Documents and Settings\Кира\Рабочий стол\pie_01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14290"/>
            <a:ext cx="3571900" cy="3975179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advTm="8735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одержимое 34"/>
          <p:cNvSpPr>
            <a:spLocks noGrp="1"/>
          </p:cNvSpPr>
          <p:nvPr>
            <p:ph idx="1"/>
          </p:nvPr>
        </p:nvSpPr>
        <p:spPr>
          <a:xfrm>
            <a:off x="457200" y="1695450"/>
            <a:ext cx="8229600" cy="30908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i="1" dirty="0" smtClean="0">
                <a:solidFill>
                  <a:schemeClr val="bg1"/>
                </a:solidFill>
                <a:latin typeface="Verdana" pitchFamily="34" charset="0"/>
                <a:ea typeface="Latha" pitchFamily="2"/>
                <a:cs typeface="Latha" pitchFamily="2"/>
              </a:rPr>
              <a:t>Один из величайших математиков петербургский академик, за свою долгую жизнь он написал более 850 научных работ. В одной из них появились эти круги. Эйлер писал, что «они очень подходят для того, чтобы облегчит наши размышления». </a:t>
            </a:r>
          </a:p>
        </p:txBody>
      </p:sp>
      <p:pic>
        <p:nvPicPr>
          <p:cNvPr id="10243" name="Рисунок 36" descr="чтение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4629150"/>
            <a:ext cx="2185988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142852"/>
            <a:ext cx="6694461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ahoma" pitchFamily="34" charset="0"/>
                <a:cs typeface="Tahoma" pitchFamily="34" charset="0"/>
              </a:rPr>
              <a:t>Леонардо Эйлер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nstantia" pitchFamily="18" charset="0"/>
              </a:rPr>
              <a:t>1707-1783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advTm="545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Задача №1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4572000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</a:rPr>
              <a:t>В классе 35 учеников. Из них 20 занимаются в математическом кружке, 11 – в биологическом, 10 ребят не посещают эти кружки. Сколько биологов увлекаются математикой?  </a:t>
            </a:r>
          </a:p>
        </p:txBody>
      </p:sp>
      <p:pic>
        <p:nvPicPr>
          <p:cNvPr id="17" name="Рисунок 16" descr="urok-0002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4113293"/>
            <a:ext cx="5214943" cy="274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boy2[1]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85720" y="4089502"/>
            <a:ext cx="1571636" cy="2768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boy2[1]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68" y="4088977"/>
            <a:ext cx="1571934" cy="276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473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Решение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Содержимое 1"/>
          <p:cNvSpPr>
            <a:spLocks noGrp="1"/>
          </p:cNvSpPr>
          <p:nvPr>
            <p:ph idx="1"/>
          </p:nvPr>
        </p:nvSpPr>
        <p:spPr>
          <a:xfrm>
            <a:off x="-71438" y="1136650"/>
            <a:ext cx="7786688" cy="4935538"/>
          </a:xfrm>
        </p:spPr>
        <p:txBody>
          <a:bodyPr>
            <a:normAutofit fontScale="850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(По рисунку) в левом кругу (М) помещены все математики, а в правом – все биологи, те ребята, которые не ходят на кружки и помещены они в самый большой круг. Теперь посчитаем: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Внутри большого круга 35 ребят.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Внутри 2-х меньших 35-10=25 ребят.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Внутри М находятся 20 ребят.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Внутри Б находятся 25-20=5 биологов (не посещающих математический кружок)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Внутри МБ находятся 11-5=</a:t>
            </a:r>
            <a:r>
              <a:rPr lang="ru-RU" b="1" i="1" dirty="0" smtClean="0">
                <a:solidFill>
                  <a:schemeClr val="bg1"/>
                </a:solidFill>
              </a:rPr>
              <a:t>6 биологов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>увлекающиеся математикой.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 rot="16200000">
            <a:off x="7622381" y="2094707"/>
            <a:ext cx="928687" cy="857250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 rot="5400000">
            <a:off x="7212013" y="2933700"/>
            <a:ext cx="1714500" cy="1108075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 rot="16200000">
            <a:off x="6871494" y="2343944"/>
            <a:ext cx="2428875" cy="1741487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871627" y="2129637"/>
            <a:ext cx="4138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М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71627" y="3415521"/>
            <a:ext cx="36099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Б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00189" y="2629703"/>
            <a:ext cx="590226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МБ</a:t>
            </a:r>
          </a:p>
        </p:txBody>
      </p:sp>
      <p:pic>
        <p:nvPicPr>
          <p:cNvPr id="10" name="Рисунок 9" descr="razviv-konkur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4857768"/>
            <a:ext cx="2000232" cy="2000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Задача №2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57188" y="1357313"/>
            <a:ext cx="8229600" cy="4572000"/>
          </a:xfrm>
        </p:spPr>
        <p:txBody>
          <a:bodyPr>
            <a:normAutofit lnSpcReduction="1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В пионерском лагере 70 ребят. Из них 27 занимаются в драмкружке, 32 поют в хоре, 22 увлекаются спортом. В драмкружке 10 ребят из хора, в хоре 10 спортсменов; 3 спортсмена посещают и драмкружок, и хор. Сколько ребят не поют в хоре, не увлекаются спортом и не занимаются в драмкружке? Сколько ребят заняты только спортом? </a:t>
            </a:r>
          </a:p>
        </p:txBody>
      </p:sp>
      <p:pic>
        <p:nvPicPr>
          <p:cNvPr id="14" name="Рисунок 13" descr="прыжок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делаем зарядку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188" y="4929188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дети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78400"/>
            <a:ext cx="271462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154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Решение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28750"/>
            <a:ext cx="5900738" cy="5214938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(По рисунку) Д – драмкружок, Х – хор, С – спортсмены. 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5+3+3=11спортсменов посещают хор и драмкружок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тогда 22-11=11 увлекаются только спортом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70-12-7-19-5-3-3-11=10 ребят не поют в хоре, не увлекаются спортом и не занимаются в драмкружке.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b="1" dirty="0" smtClean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43625" y="2643188"/>
            <a:ext cx="1857375" cy="1500187"/>
          </a:xfrm>
          <a:prstGeom prst="ellipse">
            <a:avLst/>
          </a:pr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858000" y="2643188"/>
            <a:ext cx="1857375" cy="1500187"/>
          </a:xfrm>
          <a:prstGeom prst="ellipse">
            <a:avLst/>
          </a:pr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500813" y="3286125"/>
            <a:ext cx="1928812" cy="1785938"/>
          </a:xfrm>
          <a:prstGeom prst="ellipse">
            <a:avLst/>
          </a:pr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715000" y="2214563"/>
            <a:ext cx="3357563" cy="3143250"/>
          </a:xfrm>
          <a:prstGeom prst="ellipse">
            <a:avLst/>
          </a:prstGeom>
          <a:noFill/>
          <a:ln w="82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072438" y="2928938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286625" y="4572000"/>
            <a:ext cx="338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С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215063" y="30003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Д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072313" y="3286125"/>
            <a:ext cx="67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ДХС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15063" y="3357563"/>
            <a:ext cx="441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15313" y="3286125"/>
            <a:ext cx="4413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19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29438" y="2916238"/>
            <a:ext cx="9477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10-3=7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242175" y="3643313"/>
            <a:ext cx="33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 rot="532839">
            <a:off x="6475413" y="3786188"/>
            <a:ext cx="7397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50" dirty="0">
                <a:latin typeface="Tahoma" pitchFamily="34" charset="0"/>
                <a:cs typeface="Tahoma" pitchFamily="34" charset="0"/>
              </a:rPr>
              <a:t>8-3=5</a:t>
            </a:r>
          </a:p>
        </p:txBody>
      </p:sp>
      <p:sp>
        <p:nvSpPr>
          <p:cNvPr id="17" name="TextBox 16"/>
          <p:cNvSpPr txBox="1"/>
          <p:nvPr/>
        </p:nvSpPr>
        <p:spPr>
          <a:xfrm rot="20236089">
            <a:off x="7680325" y="3702050"/>
            <a:ext cx="7397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-150" dirty="0">
                <a:latin typeface="Tahoma" pitchFamily="34" charset="0"/>
                <a:cs typeface="Tahoma" pitchFamily="34" charset="0"/>
              </a:rPr>
              <a:t>6-3=3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15125" y="4214813"/>
            <a:ext cx="149225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22-5-3-3=11</a:t>
            </a:r>
          </a:p>
        </p:txBody>
      </p:sp>
      <p:pic>
        <p:nvPicPr>
          <p:cNvPr id="20" name="Рисунок 19" descr="мяч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285750"/>
            <a:ext cx="17859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девочка с мячом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5143500"/>
            <a:ext cx="13303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126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Задача №3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3" y="1428750"/>
            <a:ext cx="8229600" cy="5019675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Пол комнаты площадью 12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 покрыт тремя коврами: площадь одного ковра 5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, другого – 4м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 и третьего – 3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. Каждые два ковра перекрываются на площади 1,5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, причём 0,5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 из этих полутора квадратных метров приходиться на участок пола, где перекрываются все три ковра.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Какова площадь пола, не покрываемая коврами?</a:t>
            </a:r>
          </a:p>
          <a:p>
            <a:pPr marL="624078" indent="-51435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Какова площадь участка, покрытого одним только первым ковром?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9520" y="4357694"/>
            <a:ext cx="1285852" cy="31547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9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?</a:t>
            </a:r>
          </a:p>
        </p:txBody>
      </p:sp>
    </p:spTree>
    <p:custDataLst>
      <p:tags r:id="rId1"/>
    </p:custDataLst>
  </p:cSld>
  <p:clrMapOvr>
    <a:masterClrMapping/>
  </p:clrMapOvr>
  <p:transition advTm="66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ahoma" pitchFamily="34" charset="0"/>
                <a:cs typeface="Tahoma" pitchFamily="34" charset="0"/>
              </a:rPr>
              <a:t>Решение 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idx="1"/>
          </p:nvPr>
        </p:nvSpPr>
        <p:spPr>
          <a:xfrm>
            <a:off x="142875" y="1357313"/>
            <a:ext cx="8229600" cy="45720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На рисунке пол комнаты изображён в виде       прямоугольнике. Круг А изображает  больший ковер,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круг В – средний 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круг С – меньший.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Ответ на первый</a:t>
            </a:r>
          </a:p>
          <a:p>
            <a:pPr marL="624078" indent="-5143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  вопрос 4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624078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chemeClr val="bg1"/>
                </a:solidFill>
              </a:rPr>
              <a:t>Ответ на второй</a:t>
            </a:r>
          </a:p>
          <a:p>
            <a:pPr marL="624078" indent="-514350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  вопрос 2,5 м</a:t>
            </a:r>
            <a:r>
              <a:rPr lang="en-US" b="1" dirty="0" smtClean="0">
                <a:solidFill>
                  <a:schemeClr val="bg1"/>
                </a:solidFill>
              </a:rPr>
              <a:t>^2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Овал 3"/>
          <p:cNvSpPr/>
          <p:nvPr/>
        </p:nvSpPr>
        <p:spPr>
          <a:xfrm>
            <a:off x="6000750" y="2778125"/>
            <a:ext cx="2509838" cy="2571750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500563" y="2928938"/>
            <a:ext cx="2357437" cy="2420937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00688" y="4492625"/>
            <a:ext cx="2122487" cy="1928813"/>
          </a:xfrm>
          <a:prstGeom prst="ellipse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50" y="2714625"/>
            <a:ext cx="4500563" cy="3929063"/>
          </a:xfrm>
          <a:prstGeom prst="roundRect">
            <a:avLst/>
          </a:prstGeom>
          <a:noFill/>
          <a:ln w="730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14938" y="3195638"/>
            <a:ext cx="342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215188" y="3182938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В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370638" y="5921375"/>
            <a:ext cx="344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  <a:cs typeface="Tahoma" pitchFamily="34" charset="0"/>
              </a:rPr>
              <a:t>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00563" y="3767138"/>
            <a:ext cx="15986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5-1-0,5-1=2,5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1013" y="3754438"/>
            <a:ext cx="15986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4-1-0,5-1=1,5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86438" y="5564188"/>
            <a:ext cx="15986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3-1-0,5-1=0,5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86438" y="4778375"/>
            <a:ext cx="3127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29438" y="4767263"/>
            <a:ext cx="31273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43625" y="3421063"/>
            <a:ext cx="59848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АВС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15063" y="3849688"/>
            <a:ext cx="4921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-150" dirty="0">
                <a:latin typeface="Tahoma" pitchFamily="34" charset="0"/>
                <a:cs typeface="Tahoma" pitchFamily="34" charset="0"/>
              </a:rPr>
              <a:t>0,5</a:t>
            </a:r>
          </a:p>
        </p:txBody>
      </p:sp>
    </p:spTree>
  </p:cSld>
  <p:clrMapOvr>
    <a:masterClrMapping/>
  </p:clrMapOvr>
  <p:transition advTm="15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4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7|1.5|4.5|1.7|1.4|3.2|3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6|1.7|1.5|1.7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2|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485</TotalTime>
  <Words>687</Words>
  <Application>Microsoft Office PowerPoint</Application>
  <PresentationFormat>Экран (4:3)</PresentationFormat>
  <Paragraphs>105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Слайд 1</vt:lpstr>
      <vt:lpstr>Круги Эйлера</vt:lpstr>
      <vt:lpstr>Слайд 3</vt:lpstr>
      <vt:lpstr>Задача №1</vt:lpstr>
      <vt:lpstr>Решение</vt:lpstr>
      <vt:lpstr>Задача №2</vt:lpstr>
      <vt:lpstr>Решение</vt:lpstr>
      <vt:lpstr>Задача №3</vt:lpstr>
      <vt:lpstr>Решение </vt:lpstr>
      <vt:lpstr>Задача №4</vt:lpstr>
      <vt:lpstr>Решение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Кира</dc:creator>
  <cp:lastModifiedBy>завхоз</cp:lastModifiedBy>
  <cp:revision>45</cp:revision>
  <dcterms:created xsi:type="dcterms:W3CDTF">2009-02-22T07:47:10Z</dcterms:created>
  <dcterms:modified xsi:type="dcterms:W3CDTF">2010-01-29T13:34:33Z</dcterms:modified>
</cp:coreProperties>
</file>